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7" autoAdjust="0"/>
    <p:restoredTop sz="94660"/>
  </p:normalViewPr>
  <p:slideViewPr>
    <p:cSldViewPr snapToGrid="0">
      <p:cViewPr varScale="1">
        <p:scale>
          <a:sx n="68" d="100"/>
          <a:sy n="68" d="100"/>
        </p:scale>
        <p:origin x="540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EFB46-D166-48FC-8890-5D1EC27327F3}" type="datetimeFigureOut">
              <a:rPr lang="zh-CN" altLang="en-US" smtClean="0"/>
              <a:t>2021/12/13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85CC7-6EFF-47F8-B64F-707E2CA66682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9014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EFB46-D166-48FC-8890-5D1EC27327F3}" type="datetimeFigureOut">
              <a:rPr lang="zh-CN" altLang="en-US" smtClean="0"/>
              <a:t>2021/12/13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85CC7-6EFF-47F8-B64F-707E2CA666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4090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EFB46-D166-48FC-8890-5D1EC27327F3}" type="datetimeFigureOut">
              <a:rPr lang="zh-CN" altLang="en-US" smtClean="0"/>
              <a:t>2021/12/13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85CC7-6EFF-47F8-B64F-707E2CA666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84793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ECE58AC-829B-4E82-AD46-F63C47D246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082B9908-D580-4018-9CD0-CE834B80049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8EC2839-6657-4D66-A7DC-51291EBEC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EFB46-D166-48FC-8890-5D1EC27327F3}" type="datetimeFigureOut">
              <a:rPr lang="zh-CN" altLang="en-US" smtClean="0"/>
              <a:t>2021/12/13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E6A52EA-8277-4D2D-99D4-4EC374192A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F927D96-72D2-47C6-B2CB-3FFEEDA3B8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85CC7-6EFF-47F8-B64F-707E2CA666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42104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EFB46-D166-48FC-8890-5D1EC27327F3}" type="datetimeFigureOut">
              <a:rPr lang="zh-CN" altLang="en-US" smtClean="0"/>
              <a:t>2021/12/13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85CC7-6EFF-47F8-B64F-707E2CA666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5949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EFB46-D166-48FC-8890-5D1EC27327F3}" type="datetimeFigureOut">
              <a:rPr lang="zh-CN" altLang="en-US" smtClean="0"/>
              <a:t>2021/12/13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85CC7-6EFF-47F8-B64F-707E2CA66682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6138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EFB46-D166-48FC-8890-5D1EC27327F3}" type="datetimeFigureOut">
              <a:rPr lang="zh-CN" altLang="en-US" smtClean="0"/>
              <a:t>2021/12/13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85CC7-6EFF-47F8-B64F-707E2CA666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77539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EFB46-D166-48FC-8890-5D1EC27327F3}" type="datetimeFigureOut">
              <a:rPr lang="zh-CN" altLang="en-US" smtClean="0"/>
              <a:t>2021/12/13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85CC7-6EFF-47F8-B64F-707E2CA666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36043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EFB46-D166-48FC-8890-5D1EC27327F3}" type="datetimeFigureOut">
              <a:rPr lang="zh-CN" altLang="en-US" smtClean="0"/>
              <a:t>2021/12/13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85CC7-6EFF-47F8-B64F-707E2CA666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62098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EFB46-D166-48FC-8890-5D1EC27327F3}" type="datetimeFigureOut">
              <a:rPr lang="zh-CN" altLang="en-US" smtClean="0"/>
              <a:t>2021/12/13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85CC7-6EFF-47F8-B64F-707E2CA666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4805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9E0EFB46-D166-48FC-8890-5D1EC27327F3}" type="datetimeFigureOut">
              <a:rPr lang="zh-CN" altLang="en-US" smtClean="0"/>
              <a:t>2021/12/13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DA85CC7-6EFF-47F8-B64F-707E2CA666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2588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EFB46-D166-48FC-8890-5D1EC27327F3}" type="datetimeFigureOut">
              <a:rPr lang="zh-CN" altLang="en-US" smtClean="0"/>
              <a:t>2021/12/13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85CC7-6EFF-47F8-B64F-707E2CA666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04806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E0EFB46-D166-48FC-8890-5D1EC27327F3}" type="datetimeFigureOut">
              <a:rPr lang="zh-CN" altLang="en-US" smtClean="0"/>
              <a:t>2021/12/13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ADA85CC7-6EFF-47F8-B64F-707E2CA66682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4839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498A07F-E389-432D-A804-6E491E2D59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zh-CN" altLang="en-US" b="1" kern="2200" dirty="0">
                <a:latin typeface="等线" panose="02010600030101010101" pitchFamily="2" charset="-122"/>
                <a:ea typeface="等线" panose="02010600030101010101" pitchFamily="2" charset="-122"/>
              </a:rPr>
              <a:t>三旅融合发展 </a:t>
            </a:r>
            <a:endParaRPr lang="zh-CN" altLang="en-US" b="1" i="0" u="none" strike="noStrike" kern="2200" baseline="0" dirty="0"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3C40A85-77F6-4E45-8D94-BDF58B5FC44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zh-CN" altLang="en-US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城乡融合发展乡村救经济</a:t>
            </a:r>
          </a:p>
          <a:p>
            <a:pPr marR="0" lvl="0" rtl="0"/>
            <a:r>
              <a:rPr lang="zh-CN" altLang="en-US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乡村农文旅助推乡村振兴</a:t>
            </a:r>
          </a:p>
          <a:p>
            <a:pPr marR="0" lvl="0" rtl="0"/>
            <a:endParaRPr lang="en-US" altLang="zh-CN" b="0" i="0" u="none" strike="noStrike" kern="100" baseline="0" dirty="0"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198466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6C00679-13CE-4C9F-8B27-40595ECF6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zh-CN" altLang="en-US" b="1" i="0" u="none" strike="noStrike" kern="2200" baseline="0">
                <a:latin typeface="等线" panose="02010600030101010101" pitchFamily="2" charset="-122"/>
                <a:ea typeface="等线" panose="02010600030101010101" pitchFamily="2" charset="-122"/>
              </a:rPr>
              <a:t>三农融旅</a:t>
            </a:r>
            <a:endParaRPr lang="zh-CN" altLang="en-US" b="1" i="0" u="none" strike="noStrike" kern="2200" baseline="0"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99E20AB-00A1-47B9-BFA8-D690C6875F1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altLang="zh-CN" b="0" i="0" u="none" strike="noStrike" kern="100" baseline="0">
                <a:latin typeface="等线" panose="02010600030101010101" pitchFamily="2" charset="-122"/>
                <a:ea typeface="等线" panose="02010600030101010101" pitchFamily="2" charset="-122"/>
              </a:rPr>
              <a:t>1</a:t>
            </a:r>
            <a:r>
              <a:rPr lang="zh-CN" altLang="en-US" b="0" i="0" u="none" strike="noStrike" kern="100" baseline="0">
                <a:latin typeface="等线" panose="02010600030101010101" pitchFamily="2" charset="-122"/>
                <a:ea typeface="等线" panose="02010600030101010101" pitchFamily="2" charset="-122"/>
              </a:rPr>
              <a:t>、改造农村：让农村成为旅游的目的地</a:t>
            </a:r>
          </a:p>
          <a:p>
            <a:pPr marR="0" lvl="0" rtl="0"/>
            <a:r>
              <a:rPr lang="en-US" altLang="zh-CN" b="0" i="0" u="none" strike="noStrike" kern="100" baseline="0">
                <a:latin typeface="等线" panose="02010600030101010101" pitchFamily="2" charset="-122"/>
                <a:ea typeface="等线" panose="02010600030101010101" pitchFamily="2" charset="-122"/>
              </a:rPr>
              <a:t>2</a:t>
            </a:r>
            <a:r>
              <a:rPr lang="zh-CN" altLang="en-US" b="0" i="0" u="none" strike="noStrike" kern="100" baseline="0">
                <a:latin typeface="等线" panose="02010600030101010101" pitchFamily="2" charset="-122"/>
                <a:ea typeface="等线" panose="02010600030101010101" pitchFamily="2" charset="-122"/>
              </a:rPr>
              <a:t>、发展农村：让农业成为旅游的体验店</a:t>
            </a:r>
          </a:p>
          <a:p>
            <a:pPr marR="0" lvl="0" rtl="0"/>
            <a:r>
              <a:rPr lang="en-US" altLang="zh-CN" b="0" i="0" u="none" strike="noStrike" kern="100" baseline="0">
                <a:latin typeface="等线" panose="02010600030101010101" pitchFamily="2" charset="-122"/>
                <a:ea typeface="等线" panose="02010600030101010101" pitchFamily="2" charset="-122"/>
              </a:rPr>
              <a:t>3</a:t>
            </a:r>
            <a:r>
              <a:rPr lang="zh-CN" altLang="en-US" b="0" i="0" u="none" strike="noStrike" kern="100" baseline="0">
                <a:latin typeface="等线" panose="02010600030101010101" pitchFamily="2" charset="-122"/>
                <a:ea typeface="等线" panose="02010600030101010101" pitchFamily="2" charset="-122"/>
              </a:rPr>
              <a:t>、解放农民：农民成为旅游的从业者</a:t>
            </a:r>
            <a:endParaRPr lang="zh-CN" altLang="en-US" b="0" i="0" u="none" strike="noStrike" kern="100" baseline="0"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49013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4A1A306-2421-48DF-AC1F-97A796DECE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zh-CN" altLang="en-US" b="1" i="0" u="none" strike="noStrike" kern="2200" baseline="0">
                <a:latin typeface="等线" panose="02010600030101010101" pitchFamily="2" charset="-122"/>
                <a:ea typeface="等线" panose="02010600030101010101" pitchFamily="2" charset="-122"/>
              </a:rPr>
              <a:t>三生体旅</a:t>
            </a:r>
            <a:endParaRPr lang="zh-CN" altLang="en-US" b="1" i="0" u="none" strike="noStrike" kern="2200" baseline="0"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6BC64D5-42B3-46D2-B27E-6BCA7A25A99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zh-CN" altLang="en-US" b="0" i="0" u="none" strike="noStrike" kern="100" baseline="0">
                <a:latin typeface="等线" panose="02010600030101010101" pitchFamily="2" charset="-122"/>
                <a:ea typeface="等线" panose="02010600030101010101" pitchFamily="2" charset="-122"/>
              </a:rPr>
              <a:t>生态：享受乡村环境</a:t>
            </a:r>
          </a:p>
          <a:p>
            <a:pPr marR="0" lvl="0" rtl="0"/>
            <a:r>
              <a:rPr lang="zh-CN" altLang="en-US" b="0" i="0" u="none" strike="noStrike" kern="100" baseline="0">
                <a:latin typeface="等线" panose="02010600030101010101" pitchFamily="2" charset="-122"/>
                <a:ea typeface="等线" panose="02010600030101010101" pitchFamily="2" charset="-122"/>
              </a:rPr>
              <a:t>生产：从事乡村生产</a:t>
            </a:r>
          </a:p>
          <a:p>
            <a:pPr marR="0" lvl="0" rtl="0"/>
            <a:r>
              <a:rPr lang="zh-CN" altLang="en-US" b="0" i="0" u="none" strike="noStrike" kern="100" baseline="0">
                <a:latin typeface="等线" panose="02010600030101010101" pitchFamily="2" charset="-122"/>
                <a:ea typeface="等线" panose="02010600030101010101" pitchFamily="2" charset="-122"/>
              </a:rPr>
              <a:t>生活：体验乡村生活</a:t>
            </a:r>
            <a:endParaRPr lang="zh-CN" altLang="en-US" b="0" i="0" u="none" strike="noStrike" kern="100" baseline="0"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428712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50D04DE-858C-4A82-9B73-8E30CA8577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zh-CN" altLang="en-US" b="1" i="0" u="none" strike="noStrike" kern="2200" baseline="0">
                <a:latin typeface="等线" panose="02010600030101010101" pitchFamily="2" charset="-122"/>
                <a:ea typeface="等线" panose="02010600030101010101" pitchFamily="2" charset="-122"/>
              </a:rPr>
              <a:t>三产商旅：</a:t>
            </a:r>
            <a:endParaRPr lang="zh-CN" altLang="en-US" b="1" i="0" u="none" strike="noStrike" kern="2200" baseline="0"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02FDD4CD-575A-4AB6-B742-760C6BE52EF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anchor="b"/>
          <a:lstStyle/>
          <a:p>
            <a:pPr marR="0" lvl="0" rtl="0"/>
            <a:r>
              <a:rPr lang="zh-CN" altLang="en-US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一产：优质农产品</a:t>
            </a:r>
          </a:p>
          <a:p>
            <a:pPr marR="0" lvl="0" rtl="0"/>
            <a:r>
              <a:rPr lang="zh-CN" altLang="en-US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二产：有初加工深加工，网贷旅游品，吃了能买，买了还买</a:t>
            </a:r>
          </a:p>
          <a:p>
            <a:pPr marR="0" lvl="0" rtl="0"/>
            <a:r>
              <a:rPr lang="zh-CN" altLang="en-US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三产：营造乡村宜居</a:t>
            </a:r>
          </a:p>
          <a:p>
            <a:pPr marL="0" marR="0" lvl="0" indent="0" rtl="0">
              <a:buNone/>
            </a:pPr>
            <a:endParaRPr lang="zh-CN" altLang="en-US" b="0" i="0" u="none" strike="noStrike" kern="100" baseline="0" dirty="0"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915621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E88F2B0-814E-4D90-AC86-FCC8137F2D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zh-CN" altLang="en-US" b="1" i="0" u="none" strike="noStrike" kern="2200" baseline="0">
                <a:latin typeface="等线" panose="02010600030101010101" pitchFamily="2" charset="-122"/>
                <a:ea typeface="等线" panose="02010600030101010101" pitchFamily="2" charset="-122"/>
              </a:rPr>
              <a:t>三旅融合</a:t>
            </a:r>
            <a:endParaRPr lang="zh-CN" altLang="en-US" b="1" i="0" u="none" strike="noStrike" kern="2200" baseline="0"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87808FE-8D23-48CD-A421-EACB5B0E76C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altLang="zh-CN" b="0" i="0" u="none" strike="noStrike" kern="100" baseline="0">
                <a:latin typeface="等线" panose="02010600030101010101" pitchFamily="2" charset="-122"/>
                <a:ea typeface="等线" panose="02010600030101010101" pitchFamily="2" charset="-122"/>
              </a:rPr>
              <a:t>1</a:t>
            </a:r>
            <a:r>
              <a:rPr lang="zh-CN" altLang="en-US" b="0" i="0" u="none" strike="noStrike" kern="100" baseline="0">
                <a:latin typeface="等线" panose="02010600030101010101" pitchFamily="2" charset="-122"/>
                <a:ea typeface="等线" panose="02010600030101010101" pitchFamily="2" charset="-122"/>
              </a:rPr>
              <a:t>、农旅为旗：结构优化、山区特色、小而美、识五谷，规划观景、休闲度假，将特色优势放大，打造乡土产品、乡村生活</a:t>
            </a:r>
          </a:p>
          <a:p>
            <a:pPr marR="0" lvl="0" rtl="0"/>
            <a:r>
              <a:rPr lang="en-US" altLang="zh-CN" b="0" i="0" u="none" strike="noStrike" kern="100" baseline="0">
                <a:latin typeface="等线" panose="02010600030101010101" pitchFamily="2" charset="-122"/>
                <a:ea typeface="等线" panose="02010600030101010101" pitchFamily="2" charset="-122"/>
              </a:rPr>
              <a:t>2</a:t>
            </a:r>
            <a:r>
              <a:rPr lang="zh-CN" altLang="en-US" b="0" i="0" u="none" strike="noStrike" kern="100" baseline="0">
                <a:latin typeface="等线" panose="02010600030101010101" pitchFamily="2" charset="-122"/>
                <a:ea typeface="等线" panose="02010600030101010101" pitchFamily="2" charset="-122"/>
              </a:rPr>
              <a:t>、商旅时为路：产品研发 旅游要势 逆向思维 市场谋动</a:t>
            </a:r>
            <a:endParaRPr lang="zh-CN" altLang="en-US" b="0" i="0" u="none" strike="noStrike" kern="100" baseline="0"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985656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30E0362-0F9A-4219-B2E5-FA6BEEB59D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zh-CN" altLang="en-US" b="1" i="0" u="none" strike="noStrike" kern="2200" baseline="0">
                <a:latin typeface="等线" panose="02010600030101010101" pitchFamily="2" charset="-122"/>
                <a:ea typeface="等线" panose="02010600030101010101" pitchFamily="2" charset="-122"/>
              </a:rPr>
              <a:t>乡村振兴</a:t>
            </a:r>
            <a:endParaRPr lang="zh-CN" altLang="en-US" b="1" i="0" u="none" strike="noStrike" kern="2200" baseline="0"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4317991-4F75-4EB2-AC4D-E279B3334CC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R="0" lvl="0" rtl="0"/>
            <a:r>
              <a:rPr lang="zh-CN" altLang="en-US" b="0" i="0" u="none" strike="noStrike" kern="100" baseline="0">
                <a:latin typeface="等线" panose="02010600030101010101" pitchFamily="2" charset="-122"/>
                <a:ea typeface="等线" panose="02010600030101010101" pitchFamily="2" charset="-122"/>
              </a:rPr>
              <a:t>为谁振兴：三农 </a:t>
            </a:r>
            <a:r>
              <a:rPr lang="en-US" altLang="zh-CN" b="0" i="0" u="none" strike="noStrike" kern="100" baseline="0">
                <a:latin typeface="等线" panose="02010600030101010101" pitchFamily="2" charset="-122"/>
                <a:ea typeface="等线" panose="02010600030101010101" pitchFamily="2" charset="-122"/>
              </a:rPr>
              <a:t>2</a:t>
            </a:r>
            <a:r>
              <a:rPr lang="zh-CN" altLang="en-US" b="0" i="0" u="none" strike="noStrike" kern="100" baseline="0">
                <a:latin typeface="等线" panose="02010600030101010101" pitchFamily="2" charset="-122"/>
                <a:ea typeface="等线" panose="02010600030101010101" pitchFamily="2" charset="-122"/>
              </a:rPr>
              <a:t>个百年目标、民族</a:t>
            </a:r>
          </a:p>
          <a:p>
            <a:pPr marR="0" lvl="0" rtl="0"/>
            <a:r>
              <a:rPr lang="zh-CN" altLang="en-US" b="0" i="0" u="none" strike="noStrike" kern="100" baseline="0">
                <a:latin typeface="等线" panose="02010600030101010101" pitchFamily="2" charset="-122"/>
                <a:ea typeface="等线" panose="02010600030101010101" pitchFamily="2" charset="-122"/>
              </a:rPr>
              <a:t>谁来振兴：政府、企业、专家、各行各业</a:t>
            </a:r>
          </a:p>
          <a:p>
            <a:pPr marR="0" lvl="0" rtl="0"/>
            <a:r>
              <a:rPr lang="zh-CN" altLang="en-US" b="0" i="0" u="none" strike="noStrike" kern="100" baseline="0">
                <a:latin typeface="等线" panose="02010600030101010101" pitchFamily="2" charset="-122"/>
                <a:ea typeface="等线" panose="02010600030101010101" pitchFamily="2" charset="-122"/>
              </a:rPr>
              <a:t>如何振兴？？？</a:t>
            </a:r>
          </a:p>
          <a:p>
            <a:pPr marR="0" lvl="0" rtl="0"/>
            <a:endParaRPr lang="en-US" altLang="zh-CN" b="0" i="0" u="none" strike="noStrike" kern="100" baseline="0">
              <a:latin typeface="Times New Roman" panose="02020603050405020304" pitchFamily="18" charset="0"/>
              <a:ea typeface="等线" panose="02010600030101010101" pitchFamily="2" charset="-122"/>
            </a:endParaRPr>
          </a:p>
          <a:p>
            <a:pPr marR="0" lvl="0" rtl="0"/>
            <a:r>
              <a:rPr lang="zh-CN" altLang="en-US" b="1" i="0" u="none" strike="noStrike" kern="2200" baseline="0">
                <a:latin typeface="等线" panose="02010600030101010101" pitchFamily="2" charset="-122"/>
                <a:ea typeface="等线" panose="02010600030101010101" pitchFamily="2" charset="-122"/>
              </a:rPr>
              <a:t>如何振兴？</a:t>
            </a:r>
            <a:r>
              <a:rPr lang="zh-CN" altLang="en-US" b="0" i="0" u="none" strike="noStrike" kern="100" baseline="0">
                <a:latin typeface="等线" panose="02010600030101010101" pitchFamily="2" charset="-122"/>
                <a:ea typeface="等线" panose="02010600030101010101" pitchFamily="2" charset="-122"/>
              </a:rPr>
              <a:t>一、城乡融合发展乡村振兴</a:t>
            </a:r>
          </a:p>
          <a:p>
            <a:pPr marR="0" lvl="0" rtl="0"/>
            <a:r>
              <a:rPr lang="zh-CN" altLang="en-US" b="0" i="0" u="none" strike="noStrike" kern="100" baseline="0">
                <a:latin typeface="等线" panose="02010600030101010101" pitchFamily="2" charset="-122"/>
                <a:ea typeface="等线" panose="02010600030101010101" pitchFamily="2" charset="-122"/>
              </a:rPr>
              <a:t>取决于乡村（土地）能产生有价值的产品文化、空间、环境等，乡村的资源是否能够活化价值。</a:t>
            </a:r>
          </a:p>
          <a:p>
            <a:pPr marR="0" lvl="0" rtl="0"/>
            <a:r>
              <a:rPr lang="zh-CN" altLang="en-US" b="0" i="0" u="none" strike="noStrike" kern="100" baseline="0">
                <a:latin typeface="等线" panose="02010600030101010101" pitchFamily="2" charset="-122"/>
                <a:ea typeface="等线" panose="02010600030101010101" pitchFamily="2" charset="-122"/>
              </a:rPr>
              <a:t>资源：乡村是什么？有什么？</a:t>
            </a:r>
          </a:p>
          <a:p>
            <a:pPr marR="0" lvl="0" rtl="0"/>
            <a:r>
              <a:rPr lang="zh-CN" altLang="en-US" b="0" i="0" u="none" strike="noStrike" kern="100" baseline="0">
                <a:latin typeface="等线" panose="02010600030101010101" pitchFamily="2" charset="-122"/>
                <a:ea typeface="等线" panose="02010600030101010101" pitchFamily="2" charset="-122"/>
              </a:rPr>
              <a:t>城乡有何不同：城乡同异？</a:t>
            </a:r>
          </a:p>
          <a:p>
            <a:pPr marR="0" lvl="0" rtl="0"/>
            <a:endParaRPr lang="en-US" altLang="zh-CN" b="0" i="0" u="none" strike="noStrike" kern="100" baseline="0"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469314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9E78E20-34EA-42AD-B189-31BB6E1C14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zh-CN" altLang="en-US" b="1" i="0" u="none" strike="noStrike" kern="2200" baseline="0">
                <a:latin typeface="等线" panose="02010600030101010101" pitchFamily="2" charset="-122"/>
                <a:ea typeface="等线" panose="02010600030101010101" pitchFamily="2" charset="-122"/>
              </a:rPr>
              <a:t>有什么？</a:t>
            </a:r>
            <a:endParaRPr lang="zh-CN" altLang="en-US" b="1" i="0" u="none" strike="noStrike" kern="2200" baseline="0"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0E421812-B65B-4A32-8A4B-BC3D734A187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zh-CN" altLang="en-US" b="0" i="0" u="none" strike="noStrike" kern="100" baseline="0">
                <a:latin typeface="等线" panose="02010600030101010101" pitchFamily="2" charset="-122"/>
                <a:ea typeface="等线" panose="02010600030101010101" pitchFamily="2" charset="-122"/>
              </a:rPr>
              <a:t>自然源生态</a:t>
            </a:r>
            <a:r>
              <a:rPr lang="en-US" altLang="zh-CN" b="0" i="0" u="none" strike="noStrike" kern="100" baseline="0">
                <a:latin typeface="Times New Roman" panose="02020603050405020304" pitchFamily="18" charset="0"/>
                <a:ea typeface="等线" panose="02010600030101010101" pitchFamily="2" charset="-122"/>
              </a:rPr>
              <a:t>-</a:t>
            </a:r>
            <a:r>
              <a:rPr lang="zh-CN" altLang="en-US" b="0" i="0" u="none" strike="noStrike" kern="100" baseline="0">
                <a:latin typeface="等线" panose="02010600030101010101" pitchFamily="2" charset="-122"/>
                <a:ea typeface="等线" panose="02010600030101010101" pitchFamily="2" charset="-122"/>
              </a:rPr>
              <a:t>山水风景、空气、农特、鸟语花香（氛围）</a:t>
            </a:r>
          </a:p>
          <a:p>
            <a:pPr marR="0" lvl="0" rtl="0"/>
            <a:r>
              <a:rPr lang="zh-CN" altLang="en-US" b="0" i="0" u="none" strike="noStrike" kern="100" baseline="0">
                <a:latin typeface="等线" panose="02010600030101010101" pitchFamily="2" charset="-122"/>
                <a:ea typeface="等线" panose="02010600030101010101" pitchFamily="2" charset="-122"/>
              </a:rPr>
              <a:t>人文原生态</a:t>
            </a:r>
            <a:r>
              <a:rPr lang="en-US" altLang="zh-CN" b="0" i="0" u="none" strike="noStrike" kern="100" baseline="0">
                <a:latin typeface="Times New Roman" panose="02020603050405020304" pitchFamily="18" charset="0"/>
                <a:ea typeface="等线" panose="02010600030101010101" pitchFamily="2" charset="-122"/>
              </a:rPr>
              <a:t>-</a:t>
            </a:r>
            <a:r>
              <a:rPr lang="zh-CN" altLang="en-US" b="0" i="0" u="none" strike="noStrike" kern="100" baseline="0">
                <a:latin typeface="等线" panose="02010600030101010101" pitchFamily="2" charset="-122"/>
                <a:ea typeface="等线" panose="02010600030101010101" pitchFamily="2" charset="-122"/>
              </a:rPr>
              <a:t>田园风光、乡村自由、民间万物、民宿传统、乡土。。。</a:t>
            </a:r>
          </a:p>
          <a:p>
            <a:pPr marR="0" lvl="0" rtl="0"/>
            <a:r>
              <a:rPr lang="zh-CN" altLang="en-US" b="0" i="0" u="none" strike="noStrike" kern="100" baseline="0">
                <a:latin typeface="等线" panose="02010600030101010101" pitchFamily="2" charset="-122"/>
                <a:ea typeface="等线" panose="02010600030101010101" pitchFamily="2" charset="-122"/>
              </a:rPr>
              <a:t>老祖宗留下的文化遗产</a:t>
            </a:r>
          </a:p>
          <a:p>
            <a:pPr marR="0" lvl="0" rtl="0"/>
            <a:r>
              <a:rPr lang="zh-CN" altLang="en-US" b="0" i="0" u="none" strike="noStrike" kern="100" baseline="0">
                <a:latin typeface="等线" panose="02010600030101010101" pitchFamily="2" charset="-122"/>
                <a:ea typeface="等线" panose="02010600030101010101" pitchFamily="2" charset="-122"/>
              </a:rPr>
              <a:t>老百姓传统习俗</a:t>
            </a:r>
          </a:p>
          <a:p>
            <a:pPr marR="0" lvl="0" rtl="0"/>
            <a:r>
              <a:rPr lang="zh-CN" altLang="en-US" b="0" i="0" u="none" strike="noStrike" kern="100" baseline="0">
                <a:latin typeface="等线" panose="02010600030101010101" pitchFamily="2" charset="-122"/>
                <a:ea typeface="等线" panose="02010600030101010101" pitchFamily="2" charset="-122"/>
              </a:rPr>
              <a:t>老天爷自然环境</a:t>
            </a:r>
          </a:p>
          <a:p>
            <a:pPr marR="0" lvl="0" rtl="0"/>
            <a:r>
              <a:rPr lang="zh-CN" altLang="en-US" b="0" i="0" u="none" strike="noStrike" kern="100" baseline="0">
                <a:latin typeface="等线" panose="02010600030101010101" pitchFamily="2" charset="-122"/>
                <a:ea typeface="等线" panose="02010600030101010101" pitchFamily="2" charset="-122"/>
              </a:rPr>
              <a:t>质朴闲适的温暖生活</a:t>
            </a:r>
          </a:p>
          <a:p>
            <a:pPr marR="0" lvl="0" rtl="0"/>
            <a:endParaRPr lang="en-US" altLang="zh-CN" b="0" i="0" u="none" strike="noStrike" kern="100" baseline="0"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376960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03E2435-8E4F-4773-880D-6006405C3D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zh-CN" altLang="en-US" b="1" i="0" u="none" strike="noStrike" kern="2200" baseline="0">
                <a:latin typeface="等线" panose="02010600030101010101" pitchFamily="2" charset="-122"/>
                <a:ea typeface="等线" panose="02010600030101010101" pitchFamily="2" charset="-122"/>
              </a:rPr>
              <a:t>市场打造</a:t>
            </a:r>
            <a:r>
              <a:rPr lang="en-US" altLang="zh-CN" b="1" i="0" u="none" strike="noStrike" kern="2200" baseline="0">
                <a:latin typeface="Times New Roman" panose="02020603050405020304" pitchFamily="18" charset="0"/>
                <a:ea typeface="等线" panose="02010600030101010101" pitchFamily="2" charset="-122"/>
              </a:rPr>
              <a:t>-</a:t>
            </a:r>
            <a:r>
              <a:rPr lang="zh-CN" altLang="en-US" b="1" i="0" u="none" strike="noStrike" kern="2200" baseline="0">
                <a:latin typeface="等线" panose="02010600030101010101" pitchFamily="2" charset="-122"/>
                <a:ea typeface="等线" panose="02010600030101010101" pitchFamily="2" charset="-122"/>
              </a:rPr>
              <a:t>后旅时代</a:t>
            </a:r>
            <a:endParaRPr lang="zh-CN" altLang="en-US" b="1" i="0" u="none" strike="noStrike" kern="2200" baseline="0"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BC71FD0-EA9E-4592-A0D5-3E2BABBC3B5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zh-CN" altLang="en-US" b="0" i="0" u="none" strike="noStrike" kern="100" baseline="0">
                <a:latin typeface="等线" panose="02010600030101010101" pitchFamily="2" charset="-122"/>
                <a:ea typeface="等线" panose="02010600030101010101" pitchFamily="2" charset="-122"/>
              </a:rPr>
              <a:t>观光旅游</a:t>
            </a:r>
            <a:r>
              <a:rPr lang="en-US" altLang="zh-CN" b="0" i="0" u="none" strike="noStrike" kern="100" baseline="0">
                <a:latin typeface="Times New Roman" panose="02020603050405020304" pitchFamily="18" charset="0"/>
                <a:ea typeface="等线" panose="02010600030101010101" pitchFamily="2" charset="-122"/>
              </a:rPr>
              <a:t>-</a:t>
            </a:r>
            <a:r>
              <a:rPr lang="zh-CN" altLang="en-US" b="0" i="0" u="none" strike="noStrike" kern="100" baseline="0">
                <a:latin typeface="等线" panose="02010600030101010101" pitchFamily="2" charset="-122"/>
                <a:ea typeface="等线" panose="02010600030101010101" pitchFamily="2" charset="-122"/>
              </a:rPr>
              <a:t>休闲体验</a:t>
            </a:r>
            <a:r>
              <a:rPr lang="en-US" altLang="zh-CN" b="0" i="0" u="none" strike="noStrike" kern="100" baseline="0">
                <a:latin typeface="Times New Roman" panose="02020603050405020304" pitchFamily="18" charset="0"/>
                <a:ea typeface="等线" panose="02010600030101010101" pitchFamily="2" charset="-122"/>
              </a:rPr>
              <a:t>-</a:t>
            </a:r>
            <a:r>
              <a:rPr lang="zh-CN" altLang="en-US" b="0" i="0" u="none" strike="noStrike" kern="100" baseline="0">
                <a:latin typeface="等线" panose="02010600030101010101" pitchFamily="2" charset="-122"/>
                <a:ea typeface="等线" panose="02010600030101010101" pitchFamily="2" charset="-122"/>
              </a:rPr>
              <a:t>乡村旅游</a:t>
            </a:r>
            <a:r>
              <a:rPr lang="en-US" altLang="zh-CN" b="0" i="0" u="none" strike="noStrike" kern="100" baseline="0">
                <a:latin typeface="Times New Roman" panose="02020603050405020304" pitchFamily="18" charset="0"/>
                <a:ea typeface="等线" panose="02010600030101010101" pitchFamily="2" charset="-122"/>
              </a:rPr>
              <a:t>-</a:t>
            </a:r>
            <a:r>
              <a:rPr lang="zh-CN" altLang="en-US" b="0" i="0" u="none" strike="noStrike" kern="100" baseline="0">
                <a:latin typeface="等线" panose="02010600030101010101" pitchFamily="2" charset="-122"/>
                <a:ea typeface="等线" panose="02010600030101010101" pitchFamily="2" charset="-122"/>
              </a:rPr>
              <a:t>旅居生活</a:t>
            </a:r>
          </a:p>
          <a:p>
            <a:pPr marR="0" lvl="0" rtl="0"/>
            <a:r>
              <a:rPr lang="zh-CN" altLang="en-US" b="0" i="0" u="none" strike="noStrike" kern="100" baseline="0">
                <a:latin typeface="等线" panose="02010600030101010101" pitchFamily="2" charset="-122"/>
                <a:ea typeface="等线" panose="02010600030101010101" pitchFamily="2" charset="-122"/>
              </a:rPr>
              <a:t>景观与环境   大众与个性  生境与情境  体验与生活</a:t>
            </a:r>
          </a:p>
          <a:p>
            <a:pPr marR="0" lvl="0" rtl="0"/>
            <a:r>
              <a:rPr lang="zh-CN" altLang="en-US" b="0" i="0" u="none" strike="noStrike" kern="100" baseline="0">
                <a:latin typeface="等线" panose="02010600030101010101" pitchFamily="2" charset="-122"/>
                <a:ea typeface="等线" panose="02010600030101010101" pitchFamily="2" charset="-122"/>
              </a:rPr>
              <a:t>自文化  生活  无处不在 深体验  文创 诗意生活 科技 多样化 数字化 产业化</a:t>
            </a:r>
          </a:p>
          <a:p>
            <a:pPr marR="0" lvl="0" rtl="0"/>
            <a:endParaRPr lang="en-US" altLang="zh-CN" b="0" i="0" u="none" strike="noStrike" kern="100" baseline="0"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5998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4AA2C51-657E-4E07-BF17-5B41CFE5B4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zh-CN" altLang="en-US" b="1" i="0" u="none" strike="noStrike" kern="2200" baseline="0">
                <a:latin typeface="等线" panose="02010600030101010101" pitchFamily="2" charset="-122"/>
                <a:ea typeface="等线" panose="02010600030101010101" pitchFamily="2" charset="-122"/>
              </a:rPr>
              <a:t>打通乡村城市内循环</a:t>
            </a:r>
            <a:endParaRPr lang="zh-CN" altLang="en-US" b="1" i="0" u="none" strike="noStrike" kern="2200" baseline="0"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0E2C6F46-0FB9-4518-8245-D155C27163A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zh-CN" altLang="en-US" b="0" i="0" u="none" strike="noStrike" kern="100" baseline="0">
                <a:latin typeface="等线" panose="02010600030101010101" pitchFamily="2" charset="-122"/>
                <a:ea typeface="等线" panose="02010600030101010101" pitchFamily="2" charset="-122"/>
              </a:rPr>
              <a:t>乡村</a:t>
            </a:r>
            <a:r>
              <a:rPr lang="en-US" altLang="zh-CN" b="0" i="0" u="none" strike="noStrike" kern="100" baseline="0">
                <a:latin typeface="等线" panose="02010600030101010101" pitchFamily="2" charset="-122"/>
                <a:ea typeface="等线" panose="02010600030101010101" pitchFamily="2" charset="-122"/>
              </a:rPr>
              <a:t>——</a:t>
            </a:r>
            <a:r>
              <a:rPr lang="zh-CN" altLang="en-US" b="0" i="0" u="none" strike="noStrike" kern="100" baseline="0">
                <a:latin typeface="等线" panose="02010600030101010101" pitchFamily="2" charset="-122"/>
                <a:ea typeface="等线" panose="02010600030101010101" pitchFamily="2" charset="-122"/>
              </a:rPr>
              <a:t>生态、资源、产品、文化</a:t>
            </a:r>
          </a:p>
          <a:p>
            <a:pPr marR="0" lvl="0" rtl="0"/>
            <a:r>
              <a:rPr lang="zh-CN" altLang="en-US" b="0" i="0" u="none" strike="noStrike" kern="100" baseline="0">
                <a:latin typeface="等线" panose="02010600030101010101" pitchFamily="2" charset="-122"/>
                <a:ea typeface="等线" panose="02010600030101010101" pitchFamily="2" charset="-122"/>
              </a:rPr>
              <a:t>城市</a:t>
            </a:r>
            <a:r>
              <a:rPr lang="en-US" altLang="zh-CN" b="0" i="0" u="none" strike="noStrike" kern="100" baseline="0">
                <a:latin typeface="等线" panose="02010600030101010101" pitchFamily="2" charset="-122"/>
                <a:ea typeface="等线" panose="02010600030101010101" pitchFamily="2" charset="-122"/>
              </a:rPr>
              <a:t>——</a:t>
            </a:r>
            <a:r>
              <a:rPr lang="zh-CN" altLang="en-US" b="0" i="0" u="none" strike="noStrike" kern="100" baseline="0">
                <a:latin typeface="等线" panose="02010600030101010101" pitchFamily="2" charset="-122"/>
                <a:ea typeface="等线" panose="02010600030101010101" pitchFamily="2" charset="-122"/>
              </a:rPr>
              <a:t>资金、技术、人才、服务、创业、休闲、旅居、教育、康养</a:t>
            </a:r>
          </a:p>
          <a:p>
            <a:pPr marR="0" lvl="0" rtl="0"/>
            <a:r>
              <a:rPr lang="zh-CN" altLang="en-US" b="0" i="0" u="none" strike="noStrike" kern="100" baseline="0">
                <a:latin typeface="等线" panose="02010600030101010101" pitchFamily="2" charset="-122"/>
                <a:ea typeface="等线" panose="02010600030101010101" pitchFamily="2" charset="-122"/>
              </a:rPr>
              <a:t>助推三产 发展电商 带动三旅融合发展</a:t>
            </a:r>
          </a:p>
          <a:p>
            <a:pPr marR="0" lvl="0" rtl="0"/>
            <a:r>
              <a:rPr lang="zh-CN" altLang="en-US" b="0" i="0" u="none" strike="noStrike" kern="100" baseline="0">
                <a:latin typeface="等线" panose="02010600030101010101" pitchFamily="2" charset="-122"/>
                <a:ea typeface="等线" panose="02010600030101010101" pitchFamily="2" charset="-122"/>
              </a:rPr>
              <a:t>利用</a:t>
            </a:r>
            <a:r>
              <a:rPr lang="en-US" altLang="zh-CN" b="0" i="0" u="none" strike="noStrike" kern="100" baseline="0">
                <a:latin typeface="等线" panose="02010600030101010101" pitchFamily="2" charset="-122"/>
                <a:ea typeface="等线" panose="02010600030101010101" pitchFamily="2" charset="-122"/>
              </a:rPr>
              <a:t>5g</a:t>
            </a:r>
            <a:r>
              <a:rPr lang="zh-CN" altLang="en-US" b="0" i="0" u="none" strike="noStrike" kern="100" baseline="0">
                <a:latin typeface="等线" panose="02010600030101010101" pitchFamily="2" charset="-122"/>
                <a:ea typeface="等线" panose="02010600030101010101" pitchFamily="2" charset="-122"/>
              </a:rPr>
              <a:t>互联网，融合化、生产要素双向运动，消费双向连接</a:t>
            </a:r>
          </a:p>
          <a:p>
            <a:pPr marR="0" lvl="0" rtl="0"/>
            <a:r>
              <a:rPr lang="en-US" altLang="zh-CN" b="0" i="0" u="none" strike="noStrike" kern="100" baseline="0">
                <a:latin typeface="等线" panose="02010600030101010101" pitchFamily="2" charset="-122"/>
                <a:ea typeface="等线" panose="02010600030101010101" pitchFamily="2" charset="-122"/>
              </a:rPr>
              <a:t>1</a:t>
            </a:r>
            <a:r>
              <a:rPr lang="zh-CN" altLang="en-US" b="0" i="0" u="none" strike="noStrike" kern="100" baseline="0">
                <a:latin typeface="等线" panose="02010600030101010101" pitchFamily="2" charset="-122"/>
                <a:ea typeface="等线" panose="02010600030101010101" pitchFamily="2" charset="-122"/>
              </a:rPr>
              <a:t>、数字化  </a:t>
            </a:r>
            <a:r>
              <a:rPr lang="en-US" altLang="zh-CN" b="0" i="0" u="none" strike="noStrike" kern="100" baseline="0">
                <a:latin typeface="等线" panose="02010600030101010101" pitchFamily="2" charset="-122"/>
                <a:ea typeface="等线" panose="02010600030101010101" pitchFamily="2" charset="-122"/>
              </a:rPr>
              <a:t>2</a:t>
            </a:r>
            <a:r>
              <a:rPr lang="zh-CN" altLang="en-US" b="0" i="0" u="none" strike="noStrike" kern="100" baseline="0">
                <a:latin typeface="等线" panose="02010600030101010101" pitchFamily="2" charset="-122"/>
                <a:ea typeface="等线" panose="02010600030101010101" pitchFamily="2" charset="-122"/>
              </a:rPr>
              <a:t>、品牌化  </a:t>
            </a:r>
            <a:r>
              <a:rPr lang="en-US" altLang="zh-CN" b="0" i="0" u="none" strike="noStrike" kern="100" baseline="0">
                <a:latin typeface="等线" panose="02010600030101010101" pitchFamily="2" charset="-122"/>
                <a:ea typeface="等线" panose="02010600030101010101" pitchFamily="2" charset="-122"/>
              </a:rPr>
              <a:t>3</a:t>
            </a:r>
            <a:r>
              <a:rPr lang="zh-CN" altLang="en-US" b="0" i="0" u="none" strike="noStrike" kern="100" baseline="0">
                <a:latin typeface="等线" panose="02010600030101010101" pitchFamily="2" charset="-122"/>
                <a:ea typeface="等线" panose="02010600030101010101" pitchFamily="2" charset="-122"/>
              </a:rPr>
              <a:t>、个人自品牌</a:t>
            </a:r>
          </a:p>
          <a:p>
            <a:pPr marR="0" lvl="0" rtl="0"/>
            <a:endParaRPr lang="en-US" altLang="zh-CN" b="0" i="0" u="none" strike="noStrike" kern="100" baseline="0"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957224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123FA2B-AE58-4771-B7E1-242B19FF8E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zh-CN" altLang="en-US" b="1" i="0" u="none" strike="noStrike" kern="2200" baseline="0">
                <a:latin typeface="等线" panose="02010600030101010101" pitchFamily="2" charset="-122"/>
                <a:ea typeface="等线" panose="02010600030101010101" pitchFamily="2" charset="-122"/>
              </a:rPr>
              <a:t>乡村救经济</a:t>
            </a:r>
            <a:endParaRPr lang="zh-CN" altLang="en-US" b="1" i="0" u="none" strike="noStrike" kern="2200" baseline="0"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5473DB1-FCC4-4CD3-ADC2-2DF2D434A6D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altLang="zh-CN" b="0" i="0" u="none" strike="noStrike" kern="100" baseline="0">
                <a:latin typeface="等线" panose="02010600030101010101" pitchFamily="2" charset="-122"/>
                <a:ea typeface="等线" panose="02010600030101010101" pitchFamily="2" charset="-122"/>
              </a:rPr>
              <a:t>1</a:t>
            </a:r>
            <a:r>
              <a:rPr lang="zh-CN" altLang="en-US" b="0" i="0" u="none" strike="noStrike" kern="100" baseline="0">
                <a:latin typeface="等线" panose="02010600030101010101" pitchFamily="2" charset="-122"/>
                <a:ea typeface="等线" panose="02010600030101010101" pitchFamily="2" charset="-122"/>
              </a:rPr>
              <a:t>、目标救</a:t>
            </a:r>
            <a:r>
              <a:rPr lang="en-US" altLang="zh-CN" b="0" i="0" u="none" strike="noStrike" kern="100" baseline="0">
                <a:latin typeface="等线" panose="02010600030101010101" pitchFamily="2" charset="-122"/>
                <a:ea typeface="等线" panose="02010600030101010101" pitchFamily="2" charset="-122"/>
              </a:rPr>
              <a:t>——</a:t>
            </a:r>
            <a:r>
              <a:rPr lang="zh-CN" altLang="en-US" b="0" i="0" u="none" strike="noStrike" kern="100" baseline="0">
                <a:latin typeface="等线" panose="02010600030101010101" pitchFamily="2" charset="-122"/>
                <a:ea typeface="等线" panose="02010600030101010101" pitchFamily="2" charset="-122"/>
              </a:rPr>
              <a:t>质量兴农、品牌农业、创意兴农</a:t>
            </a:r>
          </a:p>
          <a:p>
            <a:pPr marR="0" lvl="0" rtl="0"/>
            <a:r>
              <a:rPr lang="en-US" altLang="zh-CN" b="0" i="0" u="none" strike="noStrike" kern="100" baseline="0">
                <a:latin typeface="等线" panose="02010600030101010101" pitchFamily="2" charset="-122"/>
                <a:ea typeface="等线" panose="02010600030101010101" pitchFamily="2" charset="-122"/>
              </a:rPr>
              <a:t>2</a:t>
            </a:r>
            <a:r>
              <a:rPr lang="zh-CN" altLang="en-US" b="0" i="0" u="none" strike="noStrike" kern="100" baseline="0">
                <a:latin typeface="等线" panose="02010600030101010101" pitchFamily="2" charset="-122"/>
                <a:ea typeface="等线" panose="02010600030101010101" pitchFamily="2" charset="-122"/>
              </a:rPr>
              <a:t>、主体救</a:t>
            </a:r>
            <a:r>
              <a:rPr lang="en-US" altLang="zh-CN" b="0" i="0" u="none" strike="noStrike" kern="100" baseline="0">
                <a:latin typeface="等线" panose="02010600030101010101" pitchFamily="2" charset="-122"/>
                <a:ea typeface="等线" panose="02010600030101010101" pitchFamily="2" charset="-122"/>
              </a:rPr>
              <a:t>——</a:t>
            </a:r>
            <a:r>
              <a:rPr lang="zh-CN" altLang="en-US" b="0" i="0" u="none" strike="noStrike" kern="100" baseline="0">
                <a:latin typeface="等线" panose="02010600030101010101" pitchFamily="2" charset="-122"/>
                <a:ea typeface="等线" panose="02010600030101010101" pitchFamily="2" charset="-122"/>
              </a:rPr>
              <a:t>不同的群体、多元化</a:t>
            </a:r>
          </a:p>
          <a:p>
            <a:pPr marR="0" lvl="0" rtl="0"/>
            <a:r>
              <a:rPr lang="en-US" altLang="zh-CN" b="0" i="0" u="none" strike="noStrike" kern="100" baseline="0">
                <a:latin typeface="等线" panose="02010600030101010101" pitchFamily="2" charset="-122"/>
                <a:ea typeface="等线" panose="02010600030101010101" pitchFamily="2" charset="-122"/>
              </a:rPr>
              <a:t>3</a:t>
            </a:r>
            <a:r>
              <a:rPr lang="zh-CN" altLang="en-US" b="0" i="0" u="none" strike="noStrike" kern="100" baseline="0">
                <a:latin typeface="等线" panose="02010600030101010101" pitchFamily="2" charset="-122"/>
                <a:ea typeface="等线" panose="02010600030101010101" pitchFamily="2" charset="-122"/>
              </a:rPr>
              <a:t>、生态救</a:t>
            </a:r>
            <a:r>
              <a:rPr lang="en-US" altLang="zh-CN" b="0" i="0" u="none" strike="noStrike" kern="100" baseline="0">
                <a:latin typeface="等线" panose="02010600030101010101" pitchFamily="2" charset="-122"/>
                <a:ea typeface="等线" panose="02010600030101010101" pitchFamily="2" charset="-122"/>
              </a:rPr>
              <a:t>——</a:t>
            </a:r>
            <a:r>
              <a:rPr lang="zh-CN" altLang="en-US" b="0" i="0" u="none" strike="noStrike" kern="100" baseline="0">
                <a:latin typeface="等线" panose="02010600030101010101" pitchFamily="2" charset="-122"/>
                <a:ea typeface="等线" panose="02010600030101010101" pitchFamily="2" charset="-122"/>
              </a:rPr>
              <a:t>不只是农业生产，还要发展加工、文旅、民宿、电商、农旅、商旅、休闲体验、会展</a:t>
            </a:r>
          </a:p>
          <a:p>
            <a:pPr marR="0" lvl="0" rtl="0"/>
            <a:r>
              <a:rPr lang="en-US" altLang="zh-CN" b="0" i="0" u="none" strike="noStrike" kern="100" baseline="0">
                <a:latin typeface="等线" panose="02010600030101010101" pitchFamily="2" charset="-122"/>
                <a:ea typeface="等线" panose="02010600030101010101" pitchFamily="2" charset="-122"/>
              </a:rPr>
              <a:t>4</a:t>
            </a:r>
            <a:r>
              <a:rPr lang="zh-CN" altLang="en-US" b="0" i="0" u="none" strike="noStrike" kern="100" baseline="0">
                <a:latin typeface="等线" panose="02010600030101010101" pitchFamily="2" charset="-122"/>
                <a:ea typeface="等线" panose="02010600030101010101" pitchFamily="2" charset="-122"/>
              </a:rPr>
              <a:t>、要素救</a:t>
            </a:r>
          </a:p>
          <a:p>
            <a:pPr marR="0" lvl="0" rtl="0"/>
            <a:r>
              <a:rPr lang="en-US" altLang="zh-CN" b="0" i="0" u="none" strike="noStrike" kern="100" baseline="0">
                <a:latin typeface="等线" panose="02010600030101010101" pitchFamily="2" charset="-122"/>
                <a:ea typeface="等线" panose="02010600030101010101" pitchFamily="2" charset="-122"/>
              </a:rPr>
              <a:t>5</a:t>
            </a:r>
            <a:r>
              <a:rPr lang="zh-CN" altLang="en-US" b="0" i="0" u="none" strike="noStrike" kern="100" baseline="0">
                <a:latin typeface="等线" panose="02010600030101010101" pitchFamily="2" charset="-122"/>
                <a:ea typeface="等线" panose="02010600030101010101" pitchFamily="2" charset="-122"/>
              </a:rPr>
              <a:t>、机理救</a:t>
            </a:r>
          </a:p>
          <a:p>
            <a:pPr marR="0" lvl="0" rtl="0"/>
            <a:r>
              <a:rPr lang="en-US" altLang="zh-CN" b="0" i="0" u="none" strike="noStrike" kern="100" baseline="0">
                <a:latin typeface="等线" panose="02010600030101010101" pitchFamily="2" charset="-122"/>
                <a:ea typeface="等线" panose="02010600030101010101" pitchFamily="2" charset="-122"/>
              </a:rPr>
              <a:t>6</a:t>
            </a:r>
            <a:r>
              <a:rPr lang="zh-CN" altLang="en-US" b="0" i="0" u="none" strike="noStrike" kern="100" baseline="0">
                <a:latin typeface="等线" panose="02010600030101010101" pitchFamily="2" charset="-122"/>
                <a:ea typeface="等线" panose="02010600030101010101" pitchFamily="2" charset="-122"/>
              </a:rPr>
              <a:t>、经营方式救</a:t>
            </a:r>
          </a:p>
          <a:p>
            <a:pPr marR="0" lvl="0" rtl="0"/>
            <a:endParaRPr lang="en-US" altLang="zh-CN" b="0" i="0" u="none" strike="noStrike" kern="100" baseline="0"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975914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D9E4076-B403-464A-B4F9-3B20CD680B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zh-CN" altLang="en-US" b="1" i="0" u="none" strike="noStrike" kern="2200" baseline="0">
                <a:latin typeface="等线" panose="02010600030101010101" pitchFamily="2" charset="-122"/>
                <a:ea typeface="等线" panose="02010600030101010101" pitchFamily="2" charset="-122"/>
              </a:rPr>
              <a:t>如何振兴？二、发展乡村农文旅助推乡村振兴</a:t>
            </a:r>
            <a:endParaRPr lang="zh-CN" altLang="en-US" b="1" i="0" u="none" strike="noStrike" kern="2200" baseline="0"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07CE3583-73BA-474F-8383-307C49CB13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zh-CN" altLang="en-US" b="0" i="0" u="none" strike="noStrike" kern="100" baseline="0">
                <a:latin typeface="等线" panose="02010600030101010101" pitchFamily="2" charset="-122"/>
                <a:ea typeface="等线" panose="02010600030101010101" pitchFamily="2" charset="-122"/>
              </a:rPr>
              <a:t>人文心态的顶层设计（运营、软件建设、产业算化、规划设计建设）</a:t>
            </a:r>
          </a:p>
          <a:p>
            <a:pPr marR="0" lvl="0" rtl="0"/>
            <a:r>
              <a:rPr lang="zh-CN" altLang="en-US" b="0" i="0" u="none" strike="noStrike" kern="100" baseline="0">
                <a:latin typeface="等线" panose="02010600030101010101" pitchFamily="2" charset="-122"/>
                <a:ea typeface="等线" panose="02010600030101010101" pitchFamily="2" charset="-122"/>
              </a:rPr>
              <a:t>从区域范围做空间规划，土地规划及文化与产业策划，挖掘和梳理，聚焦核心优势，开发和开创产品与生态体验，保护乡土文化，资源导向（历史的、现有的、无中生有的、市场导向的）</a:t>
            </a:r>
          </a:p>
          <a:p>
            <a:pPr marR="0" lvl="0" rtl="0"/>
            <a:endParaRPr lang="en-US" altLang="zh-CN" b="0" i="0" u="none" strike="noStrike" kern="100" baseline="0"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119780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2726204-C0A3-46CE-8C87-C1312B8FB9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zh-CN" altLang="en-US" b="1" i="0" u="none" strike="noStrike" kern="2200" baseline="0">
                <a:latin typeface="等线" panose="02010600030101010101" pitchFamily="2" charset="-122"/>
                <a:ea typeface="等线" panose="02010600030101010101" pitchFamily="2" charset="-122"/>
              </a:rPr>
              <a:t>运营</a:t>
            </a:r>
            <a:endParaRPr lang="zh-CN" altLang="en-US" b="1" i="0" u="none" strike="noStrike" kern="2200" baseline="0"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2D1159A-7AA5-4C56-BFE2-4864BB3B958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zh-CN" altLang="en-US" b="0" i="0" u="none" strike="noStrike" kern="100" baseline="0">
                <a:latin typeface="等线" panose="02010600030101010101" pitchFamily="2" charset="-122"/>
                <a:ea typeface="等线" panose="02010600030101010101" pitchFamily="2" charset="-122"/>
              </a:rPr>
              <a:t>运营为置：策划</a:t>
            </a:r>
            <a:r>
              <a:rPr lang="en-US" altLang="zh-CN" b="0" i="0" u="none" strike="noStrike" kern="100" baseline="0">
                <a:latin typeface="Times New Roman" panose="02020603050405020304" pitchFamily="18" charset="0"/>
                <a:ea typeface="等线" panose="02010600030101010101" pitchFamily="2" charset="-122"/>
              </a:rPr>
              <a:t>-</a:t>
            </a:r>
            <a:r>
              <a:rPr lang="zh-CN" altLang="en-US" b="0" i="0" u="none" strike="noStrike" kern="100" baseline="0">
                <a:latin typeface="等线" panose="02010600030101010101" pitchFamily="2" charset="-122"/>
                <a:ea typeface="等线" panose="02010600030101010101" pitchFamily="2" charset="-122"/>
              </a:rPr>
              <a:t>规划</a:t>
            </a:r>
            <a:r>
              <a:rPr lang="en-US" altLang="zh-CN" b="0" i="0" u="none" strike="noStrike" kern="100" baseline="0">
                <a:latin typeface="Times New Roman" panose="02020603050405020304" pitchFamily="18" charset="0"/>
                <a:ea typeface="等线" panose="02010600030101010101" pitchFamily="2" charset="-122"/>
              </a:rPr>
              <a:t>-</a:t>
            </a:r>
            <a:r>
              <a:rPr lang="zh-CN" altLang="en-US" b="0" i="0" u="none" strike="noStrike" kern="100" baseline="0">
                <a:latin typeface="等线" panose="02010600030101010101" pitchFamily="2" charset="-122"/>
                <a:ea typeface="等线" panose="02010600030101010101" pitchFamily="2" charset="-122"/>
              </a:rPr>
              <a:t>建设</a:t>
            </a:r>
            <a:r>
              <a:rPr lang="en-US" altLang="zh-CN" b="0" i="0" u="none" strike="noStrike" kern="100" baseline="0">
                <a:latin typeface="Times New Roman" panose="02020603050405020304" pitchFamily="18" charset="0"/>
                <a:ea typeface="等线" panose="02010600030101010101" pitchFamily="2" charset="-122"/>
              </a:rPr>
              <a:t>-</a:t>
            </a:r>
            <a:r>
              <a:rPr lang="zh-CN" altLang="en-US" b="0" i="0" u="none" strike="noStrike" kern="100" baseline="0">
                <a:latin typeface="等线" panose="02010600030101010101" pitchFamily="2" charset="-122"/>
                <a:ea typeface="等线" panose="02010600030101010101" pitchFamily="2" charset="-122"/>
              </a:rPr>
              <a:t>运营一体化</a:t>
            </a:r>
          </a:p>
          <a:p>
            <a:pPr marR="0" lvl="0" rtl="0"/>
            <a:r>
              <a:rPr lang="zh-CN" altLang="en-US" b="0" i="0" u="none" strike="noStrike" kern="100" baseline="0">
                <a:latin typeface="等线" panose="02010600030101010101" pitchFamily="2" charset="-122"/>
                <a:ea typeface="等线" panose="02010600030101010101" pitchFamily="2" charset="-122"/>
              </a:rPr>
              <a:t>运营策划：市场分析、定位、品牌、生态、项目、产品结合去规划、设计、建设、运营</a:t>
            </a:r>
          </a:p>
          <a:p>
            <a:pPr marR="0" lvl="0" rtl="0"/>
            <a:r>
              <a:rPr lang="zh-CN" altLang="en-US" b="0" i="0" u="none" strike="noStrike" kern="100" baseline="0">
                <a:latin typeface="等线" panose="02010600030101010101" pitchFamily="2" charset="-122"/>
                <a:ea typeface="等线" panose="02010600030101010101" pitchFamily="2" charset="-122"/>
              </a:rPr>
              <a:t>你：市场为导向</a:t>
            </a:r>
            <a:r>
              <a:rPr lang="en-US" altLang="zh-CN" b="0" i="0" u="none" strike="noStrike" kern="100" baseline="0">
                <a:latin typeface="Times New Roman" panose="02020603050405020304" pitchFamily="18" charset="0"/>
                <a:ea typeface="等线" panose="02010600030101010101" pitchFamily="2" charset="-122"/>
              </a:rPr>
              <a:t>-</a:t>
            </a:r>
            <a:r>
              <a:rPr lang="zh-CN" altLang="en-US" b="0" i="0" u="none" strike="noStrike" kern="100" baseline="0">
                <a:latin typeface="等线" panose="02010600030101010101" pitchFamily="2" charset="-122"/>
                <a:ea typeface="等线" panose="02010600030101010101" pitchFamily="2" charset="-122"/>
              </a:rPr>
              <a:t>受众是什么？宏观消费趋势、心理消费需求</a:t>
            </a:r>
          </a:p>
          <a:p>
            <a:pPr marR="0" lvl="0" rtl="0"/>
            <a:r>
              <a:rPr lang="zh-CN" altLang="en-US" b="0" i="0" u="none" strike="noStrike" kern="100" baseline="0">
                <a:latin typeface="等线" panose="02010600030101010101" pitchFamily="2" charset="-122"/>
                <a:ea typeface="等线" panose="02010600030101010101" pitchFamily="2" charset="-122"/>
              </a:rPr>
              <a:t>我：资源导向</a:t>
            </a:r>
            <a:r>
              <a:rPr lang="en-US" altLang="zh-CN" b="0" i="0" u="none" strike="noStrike" kern="100" baseline="0">
                <a:latin typeface="Times New Roman" panose="02020603050405020304" pitchFamily="18" charset="0"/>
                <a:ea typeface="等线" panose="02010600030101010101" pitchFamily="2" charset="-122"/>
              </a:rPr>
              <a:t>-</a:t>
            </a:r>
            <a:r>
              <a:rPr lang="zh-CN" altLang="en-US" b="0" i="0" u="none" strike="noStrike" kern="100" baseline="0">
                <a:latin typeface="等线" panose="02010600030101010101" pitchFamily="2" charset="-122"/>
                <a:ea typeface="等线" panose="02010600030101010101" pitchFamily="2" charset="-122"/>
              </a:rPr>
              <a:t>我有什么？自然</a:t>
            </a:r>
            <a:r>
              <a:rPr lang="en-US" altLang="zh-CN" b="0" i="0" u="none" strike="noStrike" kern="100" baseline="0">
                <a:latin typeface="等线" panose="02010600030101010101" pitchFamily="2" charset="-122"/>
                <a:ea typeface="等线" panose="02010600030101010101" pitchFamily="2" charset="-122"/>
              </a:rPr>
              <a:t>/</a:t>
            </a:r>
            <a:r>
              <a:rPr lang="zh-CN" altLang="en-US" b="0" i="0" u="none" strike="noStrike" kern="100" baseline="0">
                <a:latin typeface="等线" panose="02010600030101010101" pitchFamily="2" charset="-122"/>
                <a:ea typeface="等线" panose="02010600030101010101" pitchFamily="2" charset="-122"/>
              </a:rPr>
              <a:t>人文</a:t>
            </a:r>
            <a:r>
              <a:rPr lang="en-US" altLang="zh-CN" b="0" i="0" u="none" strike="noStrike" kern="100" baseline="0">
                <a:latin typeface="等线" panose="02010600030101010101" pitchFamily="2" charset="-122"/>
                <a:ea typeface="等线" panose="02010600030101010101" pitchFamily="2" charset="-122"/>
              </a:rPr>
              <a:t>/</a:t>
            </a:r>
            <a:r>
              <a:rPr lang="zh-CN" altLang="en-US" b="0" i="0" u="none" strike="noStrike" kern="100" baseline="0">
                <a:latin typeface="等线" panose="02010600030101010101" pitchFamily="2" charset="-122"/>
                <a:ea typeface="等线" panose="02010600030101010101" pitchFamily="2" charset="-122"/>
              </a:rPr>
              <a:t>独特性</a:t>
            </a:r>
          </a:p>
          <a:p>
            <a:pPr marR="0" lvl="0" rtl="0"/>
            <a:r>
              <a:rPr lang="zh-CN" altLang="en-US" b="0" i="0" u="none" strike="noStrike" kern="100" baseline="0">
                <a:latin typeface="等线" panose="02010600030101010101" pitchFamily="2" charset="-122"/>
                <a:ea typeface="等线" panose="02010600030101010101" pitchFamily="2" charset="-122"/>
              </a:rPr>
              <a:t>他：区域内外</a:t>
            </a:r>
            <a:r>
              <a:rPr lang="en-US" altLang="zh-CN" b="0" i="0" u="none" strike="noStrike" kern="100" baseline="0">
                <a:latin typeface="Times New Roman" panose="02020603050405020304" pitchFamily="18" charset="0"/>
                <a:ea typeface="等线" panose="02010600030101010101" pitchFamily="2" charset="-122"/>
              </a:rPr>
              <a:t>-</a:t>
            </a:r>
            <a:r>
              <a:rPr lang="zh-CN" altLang="en-US" b="0" i="0" u="none" strike="noStrike" kern="100" baseline="0">
                <a:latin typeface="等线" panose="02010600030101010101" pitchFamily="2" charset="-122"/>
                <a:ea typeface="等线" panose="02010600030101010101" pitchFamily="2" charset="-122"/>
              </a:rPr>
              <a:t>市、省、区、全国同类竞争项目</a:t>
            </a:r>
          </a:p>
          <a:p>
            <a:pPr marR="0" lvl="0" rtl="0"/>
            <a:endParaRPr lang="en-US" altLang="zh-CN" b="0" i="0" u="none" strike="noStrike" kern="100" baseline="0"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888536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92EF5EE-D37A-4B5F-B245-E8FA0A38DE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zh-CN" altLang="en-US" b="1" i="0" u="none" strike="noStrike" kern="2200" baseline="0">
                <a:latin typeface="等线" panose="02010600030101010101" pitchFamily="2" charset="-122"/>
                <a:ea typeface="等线" panose="02010600030101010101" pitchFamily="2" charset="-122"/>
              </a:rPr>
              <a:t>和美乡村、温度生活</a:t>
            </a:r>
            <a:endParaRPr lang="zh-CN" altLang="en-US" b="1" i="0" u="none" strike="noStrike" kern="2200" baseline="0"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11E76B1-5C97-4394-8587-AE0E1F72E2A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zh-CN" altLang="en-US" b="0" i="0" u="none" strike="noStrike" kern="100" baseline="0">
                <a:latin typeface="等线" panose="02010600030101010101" pitchFamily="2" charset="-122"/>
                <a:ea typeface="等线" panose="02010600030101010101" pitchFamily="2" charset="-122"/>
              </a:rPr>
              <a:t>打造远离城市最近的远方</a:t>
            </a:r>
          </a:p>
          <a:p>
            <a:pPr marR="0" lvl="0" rtl="0"/>
            <a:r>
              <a:rPr lang="en-US" altLang="zh-CN" b="0" i="0" u="none" strike="noStrike" kern="100" baseline="0">
                <a:latin typeface="等线" panose="02010600030101010101" pitchFamily="2" charset="-122"/>
                <a:ea typeface="等线" panose="02010600030101010101" pitchFamily="2" charset="-122"/>
              </a:rPr>
              <a:t>1</a:t>
            </a:r>
            <a:r>
              <a:rPr lang="zh-CN" altLang="en-US" b="0" i="0" u="none" strike="noStrike" kern="100" baseline="0">
                <a:latin typeface="等线" panose="02010600030101010101" pitchFamily="2" charset="-122"/>
                <a:ea typeface="等线" panose="02010600030101010101" pitchFamily="2" charset="-122"/>
              </a:rPr>
              <a:t>、艺术人、音乐人、电影人、有生活情趣的文青、白领的共享空间</a:t>
            </a:r>
          </a:p>
          <a:p>
            <a:pPr marR="0" lvl="0" rtl="0"/>
            <a:r>
              <a:rPr lang="en-US" altLang="zh-CN" b="0" i="0" u="none" strike="noStrike" kern="100" baseline="0">
                <a:latin typeface="等线" panose="02010600030101010101" pitchFamily="2" charset="-122"/>
                <a:ea typeface="等线" panose="02010600030101010101" pitchFamily="2" charset="-122"/>
              </a:rPr>
              <a:t>2</a:t>
            </a:r>
            <a:r>
              <a:rPr lang="zh-CN" altLang="en-US" b="0" i="0" u="none" strike="noStrike" kern="100" baseline="0">
                <a:latin typeface="等线" panose="02010600030101010101" pitchFamily="2" charset="-122"/>
                <a:ea typeface="等线" panose="02010600030101010101" pitchFamily="2" charset="-122"/>
              </a:rPr>
              <a:t>、论坛、沙龙、会议、体育、摄影就场景的农旅文旅商旅融合发展乡村产业。</a:t>
            </a:r>
          </a:p>
          <a:p>
            <a:pPr marR="0" lvl="0" rtl="0"/>
            <a:endParaRPr lang="en-US" altLang="zh-CN" b="0" i="0" u="none" strike="noStrike" kern="100" baseline="0"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48060"/>
      </p:ext>
    </p:extLst>
  </p:cSld>
  <p:clrMapOvr>
    <a:masterClrMapping/>
  </p:clrMapOvr>
</p:sld>
</file>

<file path=ppt/theme/theme1.xml><?xml version="1.0" encoding="utf-8"?>
<a:theme xmlns:a="http://schemas.openxmlformats.org/drawingml/2006/main" name="回顾">
  <a:themeElements>
    <a:clrScheme name="回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回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回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</TotalTime>
  <Words>712</Words>
  <Application>Microsoft Office PowerPoint</Application>
  <PresentationFormat>宽屏</PresentationFormat>
  <Paragraphs>64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18" baseType="lpstr">
      <vt:lpstr>等线</vt:lpstr>
      <vt:lpstr>Calibri</vt:lpstr>
      <vt:lpstr>Calibri Light</vt:lpstr>
      <vt:lpstr>Times New Roman</vt:lpstr>
      <vt:lpstr>回顾</vt:lpstr>
      <vt:lpstr>三旅融合发展 </vt:lpstr>
      <vt:lpstr>乡村振兴</vt:lpstr>
      <vt:lpstr>有什么？</vt:lpstr>
      <vt:lpstr>市场打造-后旅时代</vt:lpstr>
      <vt:lpstr>打通乡村城市内循环</vt:lpstr>
      <vt:lpstr>乡村救经济</vt:lpstr>
      <vt:lpstr>如何振兴？二、发展乡村农文旅助推乡村振兴</vt:lpstr>
      <vt:lpstr>运营</vt:lpstr>
      <vt:lpstr>和美乡村、温度生活</vt:lpstr>
      <vt:lpstr>三农融旅</vt:lpstr>
      <vt:lpstr>三生体旅</vt:lpstr>
      <vt:lpstr>三产商旅：</vt:lpstr>
      <vt:lpstr>三旅融合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三旅融合发展 </dc:title>
  <dc:creator>田 仁洁</dc:creator>
  <cp:lastModifiedBy>田 仁洁</cp:lastModifiedBy>
  <cp:revision>2</cp:revision>
  <dcterms:created xsi:type="dcterms:W3CDTF">2021-12-13T05:28:32Z</dcterms:created>
  <dcterms:modified xsi:type="dcterms:W3CDTF">2021-12-13T05:31:10Z</dcterms:modified>
</cp:coreProperties>
</file>